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95" r:id="rId2"/>
    <p:sldId id="29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9144000" cy="5143500" type="screen16x9"/>
  <p:notesSz cx="6858000" cy="9144000"/>
  <p:embeddedFontLst>
    <p:embeddedFont>
      <p:font typeface="Segoe UI Semibold" panose="020B0702040204020203" pitchFamily="34" charset="0"/>
      <p:bold r:id="rId40"/>
      <p:boldItalic r:id="rId41"/>
    </p:embeddedFont>
    <p:embeddedFont>
      <p:font typeface="Edwardian Script ITC" panose="030303020407070D0804" pitchFamily="66" charset="0"/>
      <p:regular r:id="rId42"/>
    </p:embeddedFont>
    <p:embeddedFont>
      <p:font typeface="Cambria" panose="02040503050406030204" pitchFamily="18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  <p:embeddedFont>
      <p:font typeface="Lucida Calligraphy" panose="03010101010101010101" pitchFamily="66" charset="0"/>
      <p:regular r:id="rId49"/>
    </p:embeddedFont>
    <p:embeddedFont>
      <p:font typeface="Pinyon Script" panose="020B0600000101010101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684" autoAdjust="0"/>
  </p:normalViewPr>
  <p:slideViewPr>
    <p:cSldViewPr snapToGrid="0">
      <p:cViewPr varScale="1">
        <p:scale>
          <a:sx n="144" d="100"/>
          <a:sy n="144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</a:rPr>
              <a:t>Hello everyone, I’m Bee Lim from Seoul National University.</a:t>
            </a:r>
          </a:p>
          <a:p>
            <a:pPr lvl="0">
              <a:spcBef>
                <a:spcPts val="0"/>
              </a:spcBef>
              <a:buNone/>
            </a:pPr>
            <a:r>
              <a:rPr lang="en" sz="1000" dirty="0" smtClean="0"/>
              <a:t>Today </a:t>
            </a:r>
            <a:r>
              <a:rPr lang="en" sz="1000" dirty="0"/>
              <a:t>I’m going to talk about “Enhanced Deep Residual Networks for Single Image Super-Resolution”.</a:t>
            </a:r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This work is done by myself and Sanghyun Son, Heewon Kim, Seungjun Nah, and my advisor Kyoung Mu Lee.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77615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Next, we compared different loss functions.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Although mean-squared error, the L2 loss, is the most widely used and directly related to PSNR, we found that mean absolute error, the L1 loss, works better when used as a loss function.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have also compared other loss functions, such as those based on gradient, but they showed similar or worse performance than L1.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So we decided to use L1, which is simple and requires less computation.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last technique we used is geometric self-ensemble.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One of the most popular technique to increase performance of a model is to do ensemble of different models.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However, training and saving several modes is time and space-consuming job.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Thus, we adopted an idea from the last year CVPR paper</a:t>
            </a:r>
            <a:r>
              <a:rPr lang="en" dirty="0">
                <a:solidFill>
                  <a:schemeClr val="dk1"/>
                </a:solidFill>
              </a:rPr>
              <a:t>, ‘seven ways to improve example-based single-image super-resolution’.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In the test time, we first transform an input image using flips and rotations as shown in this figure, which is similar to training data augmentation.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Using a set of 8 transformed input images, we get the outputs, and inverse-transform each correspondingly.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We finally acquired the result by averaging those 8 outputs.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It has resulted in dramatic increase in performance without having to train the same model multiple times.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The more the averages with more transforms, the higher the performance.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is the summary of EDSR.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 EDSR, we use both deeper and wider architecture to maximize the performance.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We use both global and local skip connections, and up-scaling is done at the end of the network.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don’t use any BN layers, but instead use constant scaling layers to ensure stable training.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use L1 loss function instead of L2, and finally in test time we conducts self-ensemble strategy.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Next, Sanghyun Son will present the remaining parts.</a:t>
            </a:r>
          </a:p>
        </p:txBody>
      </p:sp>
    </p:spTree>
    <p:extLst>
      <p:ext uri="{BB962C8B-B14F-4D97-AF65-F5344CB8AC3E}">
        <p14:creationId xmlns:p14="http://schemas.microsoft.com/office/powerpoint/2010/main" val="1240308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Hello. My name is Sanghyun Son.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will introduce our multi-scale architecture MDSR, which can handle multiple scales of super-resolution.</a:t>
            </a:r>
          </a:p>
        </p:txBody>
      </p:sp>
    </p:spTree>
    <p:extLst>
      <p:ext uri="{BB962C8B-B14F-4D97-AF65-F5344CB8AC3E}">
        <p14:creationId xmlns:p14="http://schemas.microsoft.com/office/powerpoint/2010/main" val="344612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Early deep-learning based super-resolution methods such as SRCNN &amp; VDSR </a:t>
            </a:r>
            <a:r>
              <a:rPr lang="en">
                <a:solidFill>
                  <a:schemeClr val="dk1"/>
                </a:solidFill>
              </a:rPr>
              <a:t>have a single architecture regardless of their upscaling factor, because</a:t>
            </a:r>
            <a:r>
              <a:rPr lang="en"/>
              <a:t> they use pre-upscaling methods.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VDSR from the last CVPR, successfully utilized this property and enabled multi-scale super-resolution.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Compared to earlier methods, many of the current super-resolution algorithms depend on post-upscaling strategy.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These methods are much efficient in terms of speed and memory, but the architecture should be changed if the upscaling factor varies.</a:t>
            </a:r>
          </a:p>
        </p:txBody>
      </p:sp>
    </p:spTree>
    <p:extLst>
      <p:ext uri="{BB962C8B-B14F-4D97-AF65-F5344CB8AC3E}">
        <p14:creationId xmlns:p14="http://schemas.microsoft.com/office/powerpoint/2010/main" val="2609212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EDSR also uses post upsampling strategy, and its architecture is scale-specific, too.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 problem is, EDSRs with different upsampling factors do not share their knowledge while they all do the similar tasks.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Therefore, having multiple EDSRs of various scales is very inefficient, and there exists a huge redundancy.</a:t>
            </a:r>
          </a:p>
        </p:txBody>
      </p:sp>
    </p:spTree>
    <p:extLst>
      <p:ext uri="{BB962C8B-B14F-4D97-AF65-F5344CB8AC3E}">
        <p14:creationId xmlns:p14="http://schemas.microsoft.com/office/powerpoint/2010/main" val="1743563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Fortunately, we could find an evidence that the multi-scale learning can solve our problem.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When training EDSR of scale x3 and x4, we initialized them with pre-trained scale x2 model and changed the upsampler only.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Those models converged 5 times faster than the randomly initialized networks.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 the graph, you can check that the pre-training greatly helps the training of scale x3 and x4 networks, by comparing blue line and green line..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As a result, we concluded that the super-resolution at multiple scales are inter-related tasks.</a:t>
            </a:r>
          </a:p>
        </p:txBody>
      </p:sp>
    </p:spTree>
    <p:extLst>
      <p:ext uri="{BB962C8B-B14F-4D97-AF65-F5344CB8AC3E}">
        <p14:creationId xmlns:p14="http://schemas.microsoft.com/office/powerpoint/2010/main" val="1399262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our proposed model, MDSR. It mainly consists of three parts.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first part is the scale-specific preprocessing modules. They reduce the variance between different scales of training images, and make the system more stable.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second part is the main branch, and the most of the parameters are shared across all the scales.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last part is the scale-specific upsamplers, which reconstruct the output images of desired resolution.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Note that we can even extend our model by just adding the appropriate scale-specific modules and fine-tune the network.</a:t>
            </a:r>
          </a:p>
        </p:txBody>
      </p:sp>
    </p:spTree>
    <p:extLst>
      <p:ext uri="{BB962C8B-B14F-4D97-AF65-F5344CB8AC3E}">
        <p14:creationId xmlns:p14="http://schemas.microsoft.com/office/powerpoint/2010/main" val="331956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The goal of the single image super-resolution is to restore high-resolution image from its low-resolution counterpart.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We focused on maximizing the accuracy of SISR in terms of PSNR and SSIM</a:t>
            </a:r>
            <a:r>
              <a:rPr lang="en-US" dirty="0" smtClean="0">
                <a:solidFill>
                  <a:schemeClr val="dk1"/>
                </a:solidFill>
              </a:rPr>
              <a:t>.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9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might wonder how to train MDSR.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When training MDSR, </a:t>
            </a:r>
            <a:r>
              <a:rPr lang="en">
                <a:solidFill>
                  <a:schemeClr val="dk1"/>
                </a:solidFill>
              </a:rPr>
              <a:t>we randomly select the scale and compose the mini-batch of single-scale input-target pairs per each iteration.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then activate only one of the scale-specific branches and feed the mini-batch through the activated path.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 the back-propagation step, only parameters in the selected branch are updated, and we repeat the process until the convergence.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During the test time, we select one of the 3 paths we want, and upscale the input image.</a:t>
            </a:r>
          </a:p>
        </p:txBody>
      </p:sp>
    </p:spTree>
    <p:extLst>
      <p:ext uri="{BB962C8B-B14F-4D97-AF65-F5344CB8AC3E}">
        <p14:creationId xmlns:p14="http://schemas.microsoft.com/office/powerpoint/2010/main" val="129846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Here, we compare our two models.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MDSR has almost one fifth of the parameters compared to EDSR, but it has a comparable performance.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However, stability was an issue.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Although we expect that MDSR can perform better if the network becomes larger, we failed to increase the number of features even with the residual scaling.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Therefore, we only increased the number of residual blocks in MDSR.</a:t>
            </a:r>
          </a:p>
        </p:txBody>
      </p:sp>
    </p:spTree>
    <p:extLst>
      <p:ext uri="{BB962C8B-B14F-4D97-AF65-F5344CB8AC3E}">
        <p14:creationId xmlns:p14="http://schemas.microsoft.com/office/powerpoint/2010/main" val="3631971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summary.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 MDSR, we used a very deep architecture instead of the wide one for stability.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MDSR consists of three parts, and most of the parameters are shared in the main branch.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As a result, we implemented multi-scale super-resolution in an efficient way..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Other details are same as the EDSR, as we explained just before.</a:t>
            </a:r>
          </a:p>
        </p:txBody>
      </p:sp>
    </p:spTree>
    <p:extLst>
      <p:ext uri="{BB962C8B-B14F-4D97-AF65-F5344CB8AC3E}">
        <p14:creationId xmlns:p14="http://schemas.microsoft.com/office/powerpoint/2010/main" val="1553592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Next, we will show you some quantitative and qualitative results.</a:t>
            </a:r>
          </a:p>
        </p:txBody>
      </p:sp>
    </p:spTree>
    <p:extLst>
      <p:ext uri="{BB962C8B-B14F-4D97-AF65-F5344CB8AC3E}">
        <p14:creationId xmlns:p14="http://schemas.microsoft.com/office/powerpoint/2010/main" val="784037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our training details. We used torch7, and our code is available online.</a:t>
            </a:r>
          </a:p>
        </p:txBody>
      </p:sp>
    </p:spTree>
    <p:extLst>
      <p:ext uri="{BB962C8B-B14F-4D97-AF65-F5344CB8AC3E}">
        <p14:creationId xmlns:p14="http://schemas.microsoft.com/office/powerpoint/2010/main" val="806414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provide the test results on major super-resolution benchmark datasets.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Our EDSR+ and MDSR+, which are self-ensemble version of our models, win all the other methods by a large margin.</a:t>
            </a:r>
          </a:p>
        </p:txBody>
      </p:sp>
    </p:spTree>
    <p:extLst>
      <p:ext uri="{BB962C8B-B14F-4D97-AF65-F5344CB8AC3E}">
        <p14:creationId xmlns:p14="http://schemas.microsoft.com/office/powerpoint/2010/main" val="1826384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also provide some qualitative results. As you can see in this picture, our methods reconstruct the structured image very well.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this results, all the other algorithms failed to reconstruct the pillar in the temple. On the other hand, our algorithms reconstruct the structure without distortion.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We began from considering lessons from the previous works.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First, both global and local skip connections help training of deep CNN models.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We built our model based on residual modules.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Second, pre-upscaling enables multi-scale learning in a single model.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On the other hand, it is computationally efficient to use post-upscaling strategy, while we have to build a model for each scale.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Thus, in this work, we aimed to take advantage of both pre-upscaling and post-upscaling </a:t>
            </a:r>
            <a:r>
              <a:rPr lang="en" dirty="0" smtClean="0"/>
              <a:t>method.</a:t>
            </a:r>
            <a:endParaRPr lang="e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And, these results are very impressive, too.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These results are from unknown track of NTIRE2017 super-resolution challenge. You can check that our methods can be generalized into more challenging tasks.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EDSR and MDSR work quite well in scale 4 upscaling.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 we tried extreme case super resolution up to scale 64 with EDSR.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Nearest Neighbor interpolation shows how much the input loses the image details at presented output resolution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you can see, EDSR maintains quite good results until scale 32 upsampling.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However, in scale 64 upscaling, the image details are no more left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 think that extreme super resolution is very challenging and interesting problem.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These are conclusions.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First, we implemented the state-of-the art single image super-resolution with enhanced residual structure.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also provide some techniques for building large models and further enhance their performance.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Finally, we propose multi-scale network that can deal with various scales of super-resolution.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From those two initiatives, we developed two different model architectures, namely EDSR and MDSR.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EDSR is an architecture dedicated to specific scale.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In contrast, MDSR is more compact and efficient architecture that can perform multiple-scale super-resolution in a single model.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We will explain them one-by-one</a:t>
            </a:r>
            <a:r>
              <a:rPr lang="en" dirty="0" smtClean="0"/>
              <a:t>..</a:t>
            </a:r>
            <a:endParaRPr lang="e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Beginning with the SRResNet, we tried to modify the architecture to maximize the performance.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Here, we introduce 4 techniques to build and train our EDSR.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First, we revised in the basic resnet architecture.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As batch-normalization layers are linear and could be dumped into convolution layers, we tried removing them.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Surprisingly, the network provided better results without batch normalization layers.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So why we don’t need Batch-Normalization layers?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Unlike the original ResNet, we have similar distributions at the input and output of the network.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Batch-Normalization forces the intermediate layers to be normalized, thus make it difficult to estimate the target image.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As a side-effect, we could reduce GPU memory consumption by about 40%.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This gives us more headroom to stack more convolution layers</a:t>
            </a:r>
            <a:r>
              <a:rPr lang="en" dirty="0" smtClean="0">
                <a:solidFill>
                  <a:schemeClr val="dk1"/>
                </a:solidFill>
              </a:rPr>
              <a:t>.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During the challenge, our main concern was this question: When trained with single GPU memory, in which design, does our model performs best?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We designed the empirical tests of several configurations with the same memory consumption: 256 resblocks &amp; 32 channels to 32 resblocks &amp; 256 channels.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As you can see in this graph, increasing #channels achieves better PSNR than increasing model depth, #Resblocks.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However, if we increased number of feature maps up to 256, the training became unstable and we failed to produce good results.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Therefore, we applied additional technique which is called residual scaling</a:t>
            </a:r>
            <a:r>
              <a:rPr lang="en" dirty="0" smtClean="0">
                <a:solidFill>
                  <a:schemeClr val="dk1"/>
                </a:solidFill>
              </a:rPr>
              <a:t>.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It has been reported in training Inception Network that when #features is too large, the value of each feature map becomes too small compared to gradient values.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This causes instability in training.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To avoid this issue, we simply multiplied a small constant after convolution to amplify the values of feature maps after convolution.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708450"/>
            <a:ext cx="8520600" cy="386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20" name="Shape 20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450" y="4755989"/>
            <a:ext cx="1427699" cy="30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Shape 21"/>
          <p:cNvCxnSpPr/>
          <p:nvPr/>
        </p:nvCxnSpPr>
        <p:spPr>
          <a:xfrm>
            <a:off x="311650" y="722100"/>
            <a:ext cx="8513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27" name="Shape 27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450" y="4755989"/>
            <a:ext cx="1427699" cy="30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hape 28"/>
          <p:cNvCxnSpPr/>
          <p:nvPr/>
        </p:nvCxnSpPr>
        <p:spPr>
          <a:xfrm>
            <a:off x="311650" y="722100"/>
            <a:ext cx="8513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32" name="Shape 32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450" y="4755989"/>
            <a:ext cx="1427699" cy="30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33"/>
          <p:cNvCxnSpPr/>
          <p:nvPr/>
        </p:nvCxnSpPr>
        <p:spPr>
          <a:xfrm>
            <a:off x="311650" y="722100"/>
            <a:ext cx="8513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708450"/>
            <a:ext cx="8520600" cy="38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hyperlink" Target="http://cv.snu.ac.kr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v.snu.ac.kr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655350" y="1033300"/>
            <a:ext cx="7833300" cy="137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700" dirty="0">
                <a:latin typeface="+mj-ea"/>
                <a:ea typeface="+mj-ea"/>
              </a:rPr>
              <a:t>Enhanced Deep Residual Networks </a:t>
            </a:r>
            <a:r>
              <a:rPr lang="en" sz="2800" dirty="0">
                <a:latin typeface="Lucida Calligraphy" panose="03010101010101010101" pitchFamily="66" charset="0"/>
                <a:ea typeface="+mj-ea"/>
                <a:cs typeface="Cambria"/>
                <a:sym typeface="Cambria"/>
              </a:rPr>
              <a:t>for</a:t>
            </a:r>
            <a:r>
              <a:rPr lang="en" sz="3700" dirty="0">
                <a:latin typeface="+mj-ea"/>
                <a:ea typeface="+mj-ea"/>
              </a:rPr>
              <a:t> Single Image Super-Resolution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25" y="263400"/>
            <a:ext cx="2240699" cy="4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nti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374" y="263387"/>
            <a:ext cx="1681674" cy="4948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0" y="3636700"/>
            <a:ext cx="9144000" cy="11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 Lim, Sanghyun Son, Heewon Kim, Seungjun Nah, and Kyoung Mu Lee 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omputer </a:t>
            </a:r>
            <a:r>
              <a:rPr lang="en" b="1" dirty="0">
                <a:solidFill>
                  <a:srgbClr val="38761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ision </a:t>
            </a:r>
            <a:r>
              <a:rPr lang="en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Dept. of ECE, ASRI, Seoul National University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http://cv.snu.ac.kr</a:t>
            </a:r>
          </a:p>
        </p:txBody>
      </p:sp>
      <p:pic>
        <p:nvPicPr>
          <p:cNvPr id="78" name="Shape 78" descr="CVPR17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958" y="263400"/>
            <a:ext cx="1781016" cy="4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7574" y="2404475"/>
            <a:ext cx="6108849" cy="1141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8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Loss Function: L1 vs L2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784650"/>
            <a:ext cx="8520600" cy="3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Is </a:t>
            </a:r>
            <a:r>
              <a:rPr lang="en" dirty="0">
                <a:solidFill>
                  <a:srgbClr val="FF9900"/>
                </a:solidFill>
                <a:latin typeface="+mn-lt"/>
              </a:rPr>
              <a:t>MSE</a:t>
            </a:r>
            <a:r>
              <a:rPr lang="en" dirty="0">
                <a:latin typeface="+mn-lt"/>
              </a:rPr>
              <a:t> (L2 loss) the best choice?</a:t>
            </a:r>
          </a:p>
          <a:p>
            <a:pPr marL="5143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Comparison between different loss functions</a:t>
            </a:r>
          </a:p>
          <a:p>
            <a:pPr marL="914400" lvl="1" indent="-33020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EDSR baseline(16 res-blocks), scale=2, tested on DIV2K images (791~800)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449" y="2234391"/>
            <a:ext cx="6247100" cy="19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4149600" y="4373675"/>
            <a:ext cx="4351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900" b="1" dirty="0">
                <a:solidFill>
                  <a:schemeClr val="dk2"/>
                </a:solidFill>
                <a:latin typeface="+mn-ea"/>
                <a:ea typeface="+mn-ea"/>
              </a:rPr>
              <a:t>→ </a:t>
            </a:r>
            <a:r>
              <a:rPr lang="en" sz="1900" b="1" i="1" dirty="0">
                <a:solidFill>
                  <a:schemeClr val="dk2"/>
                </a:solidFill>
                <a:latin typeface="+mn-ea"/>
                <a:ea typeface="+mn-ea"/>
              </a:rPr>
              <a:t>MSE is not a good choice!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Geometric Self-Ensemble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11700" y="784650"/>
            <a:ext cx="5091000" cy="169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b="1" dirty="0">
                <a:latin typeface="+mn-lt"/>
              </a:rPr>
              <a:t>Motivation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Model ensemble is nice, but </a:t>
            </a:r>
            <a:r>
              <a:rPr lang="en" sz="1600" dirty="0">
                <a:solidFill>
                  <a:srgbClr val="FF9900"/>
                </a:solidFill>
                <a:latin typeface="+mn-lt"/>
              </a:rPr>
              <a:t>expensive</a:t>
            </a:r>
            <a:r>
              <a:rPr lang="en" sz="1600" dirty="0">
                <a:latin typeface="+mn-lt"/>
              </a:rPr>
              <a:t>!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How can we achieve an ensemble effect while avoiding training new models?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dirty="0">
              <a:latin typeface="+mn-lt"/>
            </a:endParaRPr>
          </a:p>
        </p:txBody>
      </p:sp>
      <p:grpSp>
        <p:nvGrpSpPr>
          <p:cNvPr id="164" name="Shape 164"/>
          <p:cNvGrpSpPr/>
          <p:nvPr/>
        </p:nvGrpSpPr>
        <p:grpSpPr>
          <a:xfrm>
            <a:off x="5402821" y="1150486"/>
            <a:ext cx="3429466" cy="2976349"/>
            <a:chOff x="3326246" y="1632786"/>
            <a:chExt cx="3429466" cy="2976349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6042492" y="1632786"/>
              <a:ext cx="712271" cy="714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Shape 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281189" y="2386848"/>
              <a:ext cx="712271" cy="714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Shape 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042487" y="2386848"/>
              <a:ext cx="712271" cy="714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6246" y="1936747"/>
              <a:ext cx="712271" cy="714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Shape 1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81194" y="1632786"/>
              <a:ext cx="712271" cy="714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Shape 1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281194" y="3894965"/>
              <a:ext cx="712271" cy="714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Shape 1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6042492" y="3894965"/>
              <a:ext cx="712271" cy="714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Shape 1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281189" y="3140915"/>
              <a:ext cx="712271" cy="714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Shape 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6042487" y="3140915"/>
              <a:ext cx="712271" cy="7141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4" name="Shape 174"/>
            <p:cNvCxnSpPr/>
            <p:nvPr/>
          </p:nvCxnSpPr>
          <p:spPr>
            <a:xfrm>
              <a:off x="4294206" y="2293832"/>
              <a:ext cx="7821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175" name="Shape 175"/>
          <p:cNvSpPr txBox="1"/>
          <p:nvPr/>
        </p:nvSpPr>
        <p:spPr>
          <a:xfrm>
            <a:off x="2025825" y="4386900"/>
            <a:ext cx="6919800" cy="3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+mn-lt"/>
              </a:rPr>
              <a:t>Proposed in (Timofte 2016), “</a:t>
            </a:r>
            <a:r>
              <a:rPr lang="en" sz="1200" i="1">
                <a:solidFill>
                  <a:srgbClr val="666666"/>
                </a:solidFill>
                <a:latin typeface="+mn-lt"/>
              </a:rPr>
              <a:t>Seven ways to improve example-based single-image super-resolution</a:t>
            </a:r>
            <a:r>
              <a:rPr lang="en" sz="1200">
                <a:solidFill>
                  <a:srgbClr val="666666"/>
                </a:solidFill>
                <a:latin typeface="+mn-lt"/>
              </a:rPr>
              <a:t>”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2372600"/>
            <a:ext cx="6597300" cy="163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b="1" dirty="0">
                <a:latin typeface="+mn-lt"/>
              </a:rPr>
              <a:t>Method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Transform test image 8 times with flips and rotations (x8)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Build 8 outputs and inverse-transform correspondingly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Average 8 results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Geometric Self-Ensemble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12" y="786375"/>
            <a:ext cx="7268373" cy="248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87" y="3272000"/>
            <a:ext cx="8322425" cy="12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EDSR Summary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311700" y="860850"/>
            <a:ext cx="8520600" cy="3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Deeper &amp; Wider: 32 ResBlocks and 256 channels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Global-local skip connections</a:t>
            </a:r>
          </a:p>
          <a:p>
            <a:pPr marL="457200" lvl="0" indent="-33020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Post-upscaling</a:t>
            </a:r>
          </a:p>
          <a:p>
            <a:pPr marL="457200" lvl="0" indent="-33020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No Batch-Normalization</a:t>
            </a:r>
          </a:p>
          <a:p>
            <a:pPr marL="457200" lvl="0" indent="-33020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Residual scaling</a:t>
            </a:r>
          </a:p>
          <a:p>
            <a:pPr marL="457200" lvl="0" indent="-33020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L1 loss function</a:t>
            </a:r>
          </a:p>
          <a:p>
            <a:pPr marL="457200" lvl="0" indent="-33020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Geometric self-ensemble (EDSR+)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575" y="1873025"/>
            <a:ext cx="4633575" cy="30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 descr="edsr.jp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25627" y="1762475"/>
            <a:ext cx="3633025" cy="238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Shape 196"/>
          <p:cNvCxnSpPr/>
          <p:nvPr/>
        </p:nvCxnSpPr>
        <p:spPr>
          <a:xfrm flipH="1">
            <a:off x="3946650" y="0"/>
            <a:ext cx="1250700" cy="51435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7" name="Shape 197"/>
          <p:cNvSpPr txBox="1">
            <a:spLocks noGrp="1"/>
          </p:cNvSpPr>
          <p:nvPr>
            <p:ph type="body" idx="4294967295"/>
          </p:nvPr>
        </p:nvSpPr>
        <p:spPr>
          <a:xfrm>
            <a:off x="525625" y="473300"/>
            <a:ext cx="2745000" cy="61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rgbClr val="EFEFEF"/>
                </a:solidFill>
                <a:latin typeface="+mn-lt"/>
              </a:rPr>
              <a:t>EDSR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latin typeface="+mn-lt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5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5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500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500" dirty="0">
              <a:latin typeface="+mn-lt"/>
            </a:endParaRPr>
          </a:p>
        </p:txBody>
      </p:sp>
      <p:pic>
        <p:nvPicPr>
          <p:cNvPr id="198" name="Shape 198" descr="mds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100" y="1730125"/>
            <a:ext cx="4285900" cy="227740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5401300" y="473300"/>
            <a:ext cx="2745000" cy="61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 b="1" dirty="0">
                <a:latin typeface="+mn-lt"/>
              </a:rPr>
              <a:t>MDSR</a:t>
            </a:r>
          </a:p>
        </p:txBody>
      </p:sp>
    </p:spTree>
    <p:extLst>
      <p:ext uri="{BB962C8B-B14F-4D97-AF65-F5344CB8AC3E}">
        <p14:creationId xmlns:p14="http://schemas.microsoft.com/office/powerpoint/2010/main" val="423927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Shape 204"/>
          <p:cNvCxnSpPr/>
          <p:nvPr/>
        </p:nvCxnSpPr>
        <p:spPr>
          <a:xfrm flipH="1">
            <a:off x="3946650" y="0"/>
            <a:ext cx="1250700" cy="51435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5" name="Shape 205"/>
          <p:cNvSpPr txBox="1">
            <a:spLocks noGrp="1"/>
          </p:cNvSpPr>
          <p:nvPr>
            <p:ph type="body" idx="4294967295"/>
          </p:nvPr>
        </p:nvSpPr>
        <p:spPr>
          <a:xfrm>
            <a:off x="251075" y="737250"/>
            <a:ext cx="4413300" cy="34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 dirty="0">
                <a:latin typeface="+mn-lt"/>
              </a:rPr>
              <a:t>Motivation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VDSR: Multi-scale SR in a single model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Multi-scale knowledge transfer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 dirty="0">
                <a:latin typeface="+mn-lt"/>
              </a:rPr>
              <a:t>Efficient Multi-Scale Model</a:t>
            </a:r>
          </a:p>
          <a:p>
            <a:pPr marL="412750" lvl="0" indent="-28575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Designing MDSR</a:t>
            </a:r>
          </a:p>
          <a:p>
            <a:pPr marL="412750" lvl="0" indent="-28575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Single vs. Multi-scale learning</a:t>
            </a:r>
          </a:p>
          <a:p>
            <a:pPr marL="412750" lvl="0" indent="-28575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Train &amp; Test method</a:t>
            </a:r>
          </a:p>
          <a:p>
            <a:pPr marL="412750" lvl="0" indent="-28575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EDSR vs. MDSR</a:t>
            </a:r>
          </a:p>
        </p:txBody>
      </p:sp>
      <p:pic>
        <p:nvPicPr>
          <p:cNvPr id="206" name="Shape 206" descr="mds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100" y="1730125"/>
            <a:ext cx="4285900" cy="227740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>
            <a:spLocks noGrp="1"/>
          </p:cNvSpPr>
          <p:nvPr>
            <p:ph type="body" idx="4294967295"/>
          </p:nvPr>
        </p:nvSpPr>
        <p:spPr>
          <a:xfrm>
            <a:off x="5401300" y="473300"/>
            <a:ext cx="2745000" cy="61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 b="1">
                <a:latin typeface="+mn-lt"/>
              </a:rPr>
              <a:t>MDSR</a:t>
            </a:r>
          </a:p>
        </p:txBody>
      </p:sp>
    </p:spTree>
    <p:extLst>
      <p:ext uri="{BB962C8B-B14F-4D97-AF65-F5344CB8AC3E}">
        <p14:creationId xmlns:p14="http://schemas.microsoft.com/office/powerpoint/2010/main" val="327726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dirty="0">
                <a:latin typeface="+mn-lt"/>
              </a:rPr>
              <a:t>Motivation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11700" y="708450"/>
            <a:ext cx="8520600" cy="3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+mn-lt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FF9900"/>
                </a:solidFill>
                <a:latin typeface="+mn-lt"/>
              </a:rPr>
              <a:t>SRCNN, VDSR</a:t>
            </a:r>
            <a:r>
              <a:rPr lang="en" sz="1900">
                <a:solidFill>
                  <a:srgbClr val="000000"/>
                </a:solidFill>
                <a:latin typeface="+mn-lt"/>
              </a:rPr>
              <a:t>:</a:t>
            </a:r>
            <a:r>
              <a:rPr lang="en" sz="1900">
                <a:solidFill>
                  <a:srgbClr val="FF9900"/>
                </a:solidFill>
                <a:latin typeface="+mn-lt"/>
              </a:rPr>
              <a:t> </a:t>
            </a:r>
            <a:r>
              <a:rPr lang="en" sz="1900">
                <a:latin typeface="+mn-lt"/>
              </a:rPr>
              <a:t>A single architecture regardless of upscaling factor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+mn-lt"/>
              </a:rPr>
              <a:t>⇨ Multi-scale SR in a single model (</a:t>
            </a:r>
            <a:r>
              <a:rPr lang="en" sz="1900" b="1" i="1">
                <a:solidFill>
                  <a:srgbClr val="FF9900"/>
                </a:solidFill>
                <a:latin typeface="+mn-lt"/>
              </a:rPr>
              <a:t>VDSR</a:t>
            </a:r>
            <a:r>
              <a:rPr lang="en" sz="1900">
                <a:latin typeface="+mn-lt"/>
              </a:rPr>
              <a:t>)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+mn-lt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FF9900"/>
                </a:solidFill>
                <a:latin typeface="+mn-lt"/>
              </a:rPr>
              <a:t>FSRCNN, ESPCN, SRResNet</a:t>
            </a:r>
            <a:r>
              <a:rPr lang="en" sz="1900">
                <a:latin typeface="+mn-lt"/>
              </a:rPr>
              <a:t>: Fast &amp; Efficient, (</a:t>
            </a:r>
            <a:r>
              <a:rPr lang="en" sz="1900" i="1">
                <a:solidFill>
                  <a:schemeClr val="accent5"/>
                </a:solidFill>
                <a:latin typeface="+mn-lt"/>
              </a:rPr>
              <a:t>late upsampling</a:t>
            </a:r>
            <a:r>
              <a:rPr lang="en" sz="1900">
                <a:latin typeface="+mn-lt"/>
              </a:rPr>
              <a:t>)</a:t>
            </a:r>
            <a:br>
              <a:rPr lang="en" sz="1900">
                <a:latin typeface="+mn-lt"/>
              </a:rPr>
            </a:br>
            <a:r>
              <a:rPr lang="en" sz="1900">
                <a:latin typeface="+mn-lt"/>
              </a:rPr>
              <a:t>but cannot deal with the multiple scales in a single model.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450" y="1644274"/>
            <a:ext cx="4497099" cy="9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4369350" y="2806575"/>
            <a:ext cx="405300" cy="572700"/>
          </a:xfrm>
          <a:prstGeom prst="upDownArrow">
            <a:avLst>
              <a:gd name="adj1" fmla="val 34714"/>
              <a:gd name="adj2" fmla="val 45102"/>
            </a:avLst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15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+mn-lt"/>
              </a:rPr>
              <a:t>Motivation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418625" y="860850"/>
            <a:ext cx="4670700" cy="3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3333"/>
              <a:buFont typeface="Arial"/>
              <a:buNone/>
            </a:pPr>
            <a:endParaRPr sz="600" dirty="0">
              <a:latin typeface="+mn-lt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solidFill>
                  <a:srgbClr val="FF9900"/>
                </a:solidFill>
                <a:latin typeface="+mn-lt"/>
              </a:rPr>
              <a:t>FSRCNN, ESPCN, SRResNet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 i="1" dirty="0">
              <a:solidFill>
                <a:srgbClr val="FF9900"/>
              </a:solidFill>
              <a:latin typeface="+mn-l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900" dirty="0">
                <a:latin typeface="+mn-lt"/>
              </a:rPr>
              <a:t>⇨ </a:t>
            </a:r>
            <a:r>
              <a:rPr lang="en" b="1" dirty="0">
                <a:latin typeface="+mn-lt"/>
              </a:rPr>
              <a:t>Different models for different scales?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Heavy training burden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Waste of parameters for similar tasks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Redundancy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25" y="1108974"/>
            <a:ext cx="3077625" cy="361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3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425" y="1948325"/>
            <a:ext cx="5077476" cy="300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Motivation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08850" y="708450"/>
            <a:ext cx="3971400" cy="3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+mn-lt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dirty="0">
              <a:latin typeface="+mn-lt"/>
            </a:endParaRPr>
          </a:p>
          <a:p>
            <a:pPr marL="514350" lvl="0" indent="-285750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solidFill>
                  <a:schemeClr val="accent1"/>
                </a:solidFill>
                <a:latin typeface="+mn-lt"/>
              </a:rPr>
              <a:t>Pre-trained</a:t>
            </a:r>
            <a:r>
              <a:rPr lang="en" dirty="0">
                <a:latin typeface="+mn-lt"/>
              </a:rPr>
              <a:t> scale x2 networks greatly helps training scale x3 and x4 networks.</a:t>
            </a:r>
          </a:p>
          <a:p>
            <a:pPr marL="171450" lvl="0" indent="-171450" rtl="0">
              <a:spcBef>
                <a:spcPts val="0"/>
              </a:spcBef>
              <a:buFont typeface="Wingdings" panose="05000000000000000000" pitchFamily="2" charset="2"/>
              <a:buChar char="§"/>
            </a:pPr>
            <a:endParaRPr sz="600" dirty="0">
              <a:latin typeface="+mn-lt"/>
            </a:endParaRPr>
          </a:p>
          <a:p>
            <a:pPr marL="514350" lvl="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Super-resolution at multiple scales are</a:t>
            </a:r>
            <a:r>
              <a:rPr lang="en" b="1" dirty="0">
                <a:latin typeface="+mn-lt"/>
              </a:rPr>
              <a:t> </a:t>
            </a:r>
            <a:r>
              <a:rPr lang="en" dirty="0">
                <a:solidFill>
                  <a:schemeClr val="accent1"/>
                </a:solidFill>
                <a:latin typeface="+mn-lt"/>
              </a:rPr>
              <a:t>inter-related tasks</a:t>
            </a:r>
            <a:r>
              <a:rPr lang="en" dirty="0">
                <a:latin typeface="+mn-lt"/>
              </a:rPr>
              <a:t>!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308850" y="901375"/>
            <a:ext cx="6108000" cy="53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en" sz="2100" b="1" i="1">
                <a:solidFill>
                  <a:srgbClr val="FF9900"/>
                </a:solidFill>
                <a:latin typeface="+mn-lt"/>
              </a:rPr>
              <a:t>Multi-scale knowledge transfer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825" y="390237"/>
            <a:ext cx="2228473" cy="1558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66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Designing MDSR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11700" y="708450"/>
            <a:ext cx="8520600" cy="53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How to make </a:t>
            </a:r>
            <a:r>
              <a:rPr lang="en" i="1" dirty="0">
                <a:latin typeface="+mn-lt"/>
              </a:rPr>
              <a:t>EDSR</a:t>
            </a:r>
            <a:r>
              <a:rPr lang="en" dirty="0">
                <a:latin typeface="+mn-lt"/>
              </a:rPr>
              <a:t> (post-upscaling) to handle multiscale SR as VDSR?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500" b="1" i="1" u="sng" dirty="0">
              <a:solidFill>
                <a:srgbClr val="FF9900"/>
              </a:solidFill>
              <a:latin typeface="+mn-lt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latin typeface="+mn-lt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384500" y="1323700"/>
            <a:ext cx="4592400" cy="32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i="1" dirty="0">
                <a:solidFill>
                  <a:srgbClr val="FF9900"/>
                </a:solidFill>
                <a:latin typeface="+mn-lt"/>
              </a:rPr>
              <a:t>Requirements</a:t>
            </a:r>
          </a:p>
          <a:p>
            <a:pPr lvl="0" rtl="0">
              <a:spcBef>
                <a:spcPts val="0"/>
              </a:spcBef>
              <a:buNone/>
            </a:pPr>
            <a:endParaRPr sz="1500" dirty="0">
              <a:solidFill>
                <a:schemeClr val="dk2"/>
              </a:solidFill>
              <a:latin typeface="+mn-lt"/>
            </a:endParaRPr>
          </a:p>
          <a:p>
            <a:pPr marL="476250" lvl="0" indent="-3429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AutoNum type="arabicPeriod"/>
            </a:pPr>
            <a:r>
              <a:rPr lang="en" sz="1500" b="1" dirty="0">
                <a:solidFill>
                  <a:schemeClr val="dk2"/>
                </a:solidFill>
                <a:latin typeface="+mn-lt"/>
              </a:rPr>
              <a:t>Reduce the variance between the different scales</a:t>
            </a:r>
          </a:p>
          <a:p>
            <a:pPr marL="476250" lvl="0" indent="-3429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AutoNum type="arabicPeriod"/>
            </a:pPr>
            <a:endParaRPr lang="en" sz="1500" b="1" dirty="0">
              <a:solidFill>
                <a:schemeClr val="dk2"/>
              </a:solidFill>
              <a:latin typeface="+mn-lt"/>
            </a:endParaRPr>
          </a:p>
          <a:p>
            <a:pPr marL="476250" lvl="0" indent="-342900">
              <a:lnSpc>
                <a:spcPct val="115000"/>
              </a:lnSpc>
              <a:buClr>
                <a:schemeClr val="dk2"/>
              </a:buClr>
              <a:buSzPct val="100000"/>
              <a:buAutoNum type="arabicPeriod"/>
            </a:pPr>
            <a:endParaRPr lang="en" sz="500" b="1" dirty="0">
              <a:solidFill>
                <a:schemeClr val="dk2"/>
              </a:solidFill>
              <a:latin typeface="+mn-lt"/>
            </a:endParaRPr>
          </a:p>
          <a:p>
            <a:pPr marL="476250" lvl="0" indent="-342900">
              <a:lnSpc>
                <a:spcPct val="115000"/>
              </a:lnSpc>
              <a:buClr>
                <a:schemeClr val="dk2"/>
              </a:buClr>
              <a:buSzPct val="100000"/>
              <a:buAutoNum type="arabicPeriod"/>
            </a:pPr>
            <a:r>
              <a:rPr lang="en" sz="1500" b="1" dirty="0">
                <a:solidFill>
                  <a:schemeClr val="dk2"/>
                </a:solidFill>
                <a:latin typeface="+mn-lt"/>
              </a:rPr>
              <a:t>Most parameters are shared across scales</a:t>
            </a:r>
          </a:p>
          <a:p>
            <a:pPr marL="476250" lvl="0" indent="-342900">
              <a:lnSpc>
                <a:spcPct val="115000"/>
              </a:lnSpc>
              <a:buClr>
                <a:schemeClr val="dk2"/>
              </a:buClr>
              <a:buSzPct val="100000"/>
              <a:buAutoNum type="arabicPeriod"/>
            </a:pPr>
            <a:endParaRPr lang="en" sz="1500" b="1" dirty="0">
              <a:solidFill>
                <a:schemeClr val="dk2"/>
              </a:solidFill>
              <a:latin typeface="+mn-lt"/>
            </a:endParaRPr>
          </a:p>
          <a:p>
            <a:pPr marL="476250" lvl="0" indent="-342900">
              <a:lnSpc>
                <a:spcPct val="115000"/>
              </a:lnSpc>
              <a:buClr>
                <a:schemeClr val="dk2"/>
              </a:buClr>
              <a:buSzPct val="100000"/>
              <a:buAutoNum type="arabicPeriod"/>
            </a:pPr>
            <a:endParaRPr lang="en" sz="500" b="1" dirty="0">
              <a:solidFill>
                <a:schemeClr val="dk2"/>
              </a:solidFill>
              <a:latin typeface="+mn-lt"/>
            </a:endParaRPr>
          </a:p>
          <a:p>
            <a:pPr marL="476250" lvl="0" indent="-342900">
              <a:lnSpc>
                <a:spcPct val="115000"/>
              </a:lnSpc>
              <a:buClr>
                <a:schemeClr val="dk2"/>
              </a:buClr>
              <a:buSzPct val="100000"/>
              <a:buAutoNum type="arabicPeriod"/>
            </a:pPr>
            <a:r>
              <a:rPr lang="en" sz="1500" b="1" dirty="0">
                <a:solidFill>
                  <a:schemeClr val="dk2"/>
                </a:solidFill>
                <a:latin typeface="+mn-lt"/>
              </a:rPr>
              <a:t>For efficiency: Post-upscaling</a:t>
            </a:r>
          </a:p>
          <a:p>
            <a:pPr marL="457200" lvl="0" indent="0" rtl="0">
              <a:lnSpc>
                <a:spcPct val="200000"/>
              </a:lnSpc>
              <a:spcBef>
                <a:spcPts val="0"/>
              </a:spcBef>
              <a:buNone/>
            </a:pPr>
            <a:endParaRPr lang="en" sz="1500" i="1" u="sng" dirty="0">
              <a:solidFill>
                <a:srgbClr val="FF9900"/>
              </a:solidFill>
              <a:latin typeface="+mn-lt"/>
            </a:endParaRP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250" y="1529498"/>
            <a:ext cx="4254750" cy="30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4C7B6F-012E-458F-BA9A-ADCF3F7FE8E4}"/>
              </a:ext>
            </a:extLst>
          </p:cNvPr>
          <p:cNvSpPr/>
          <p:nvPr/>
        </p:nvSpPr>
        <p:spPr>
          <a:xfrm>
            <a:off x="504047" y="2305504"/>
            <a:ext cx="3844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69850">
              <a:lnSpc>
                <a:spcPct val="200000"/>
              </a:lnSpc>
              <a:buSzPct val="73333"/>
            </a:pPr>
            <a:r>
              <a:rPr lang="en" dirty="0">
                <a:solidFill>
                  <a:schemeClr val="dk2"/>
                </a:solidFill>
              </a:rPr>
              <a:t>⇨ </a:t>
            </a:r>
            <a:r>
              <a:rPr lang="en" i="1" u="sng" dirty="0">
                <a:solidFill>
                  <a:srgbClr val="FF9900"/>
                </a:solidFill>
              </a:rPr>
              <a:t>Scale-specific pre-processing modules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7CF27-07F6-4DE5-88DF-F5268E541509}"/>
              </a:ext>
            </a:extLst>
          </p:cNvPr>
          <p:cNvSpPr/>
          <p:nvPr/>
        </p:nvSpPr>
        <p:spPr>
          <a:xfrm>
            <a:off x="886522" y="3098276"/>
            <a:ext cx="1372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dk2"/>
                </a:solidFill>
              </a:rPr>
              <a:t>⇨</a:t>
            </a:r>
            <a:r>
              <a:rPr lang="en" b="1" dirty="0">
                <a:solidFill>
                  <a:srgbClr val="FF9900"/>
                </a:solidFill>
              </a:rPr>
              <a:t> </a:t>
            </a:r>
            <a:r>
              <a:rPr lang="en" i="1" u="sng" dirty="0">
                <a:solidFill>
                  <a:srgbClr val="FF9900"/>
                </a:solidFill>
              </a:rPr>
              <a:t>main branch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7165D-5B11-4A12-86E4-B97FB0A1B022}"/>
              </a:ext>
            </a:extLst>
          </p:cNvPr>
          <p:cNvSpPr/>
          <p:nvPr/>
        </p:nvSpPr>
        <p:spPr>
          <a:xfrm>
            <a:off x="886522" y="3738187"/>
            <a:ext cx="2528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dk2"/>
                </a:solidFill>
              </a:rPr>
              <a:t>⇨ </a:t>
            </a:r>
            <a:r>
              <a:rPr lang="en" i="1" u="sng" dirty="0">
                <a:solidFill>
                  <a:srgbClr val="FF9900"/>
                </a:solidFill>
              </a:rPr>
              <a:t>Scale-specific up-samplers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4801-5F59-42F8-8D29-89C49BDA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SISR (Single Image Super Resolution)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4" name="Shape 84">
            <a:extLst>
              <a:ext uri="{FF2B5EF4-FFF2-40B4-BE49-F238E27FC236}">
                <a16:creationId xmlns:a16="http://schemas.microsoft.com/office/drawing/2014/main" id="{7C713E5C-B01B-400E-9013-9AE9A8D1DFBD}"/>
              </a:ext>
            </a:extLst>
          </p:cNvPr>
          <p:cNvSpPr/>
          <p:nvPr/>
        </p:nvSpPr>
        <p:spPr>
          <a:xfrm>
            <a:off x="311700" y="935200"/>
            <a:ext cx="8520600" cy="3684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2B992165-D512-4DCE-89A2-C78DA8052F0B}"/>
              </a:ext>
            </a:extLst>
          </p:cNvPr>
          <p:cNvSpPr txBox="1">
            <a:spLocks/>
          </p:cNvSpPr>
          <p:nvPr/>
        </p:nvSpPr>
        <p:spPr>
          <a:xfrm>
            <a:off x="387900" y="1079975"/>
            <a:ext cx="58827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" sz="1900" b="1" i="1" dirty="0">
                <a:latin typeface="+mn-lt"/>
              </a:rPr>
              <a:t>Goal</a:t>
            </a:r>
            <a:r>
              <a:rPr lang="en" sz="1900" i="1" dirty="0">
                <a:latin typeface="+mn-lt"/>
              </a:rPr>
              <a:t>: Restoring a </a:t>
            </a:r>
            <a:r>
              <a:rPr lang="en" sz="1900" b="1" i="1" dirty="0">
                <a:solidFill>
                  <a:srgbClr val="0000FF"/>
                </a:solidFill>
                <a:latin typeface="+mn-lt"/>
              </a:rPr>
              <a:t>HR</a:t>
            </a:r>
            <a:r>
              <a:rPr lang="en" sz="1900" i="1" dirty="0">
                <a:latin typeface="+mn-lt"/>
              </a:rPr>
              <a:t> image from a single </a:t>
            </a:r>
            <a:r>
              <a:rPr lang="en" sz="1900" b="1" i="1" dirty="0">
                <a:solidFill>
                  <a:srgbClr val="0000FF"/>
                </a:solidFill>
                <a:latin typeface="+mn-lt"/>
              </a:rPr>
              <a:t>LR</a:t>
            </a:r>
            <a:r>
              <a:rPr lang="en" sz="1900" i="1" dirty="0">
                <a:latin typeface="+mn-lt"/>
              </a:rPr>
              <a:t> image</a:t>
            </a:r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F197A688-1CF5-4348-8EEB-626CB9A72F0B}"/>
              </a:ext>
            </a:extLst>
          </p:cNvPr>
          <p:cNvSpPr txBox="1"/>
          <p:nvPr/>
        </p:nvSpPr>
        <p:spPr>
          <a:xfrm>
            <a:off x="382525" y="2982000"/>
            <a:ext cx="2193300" cy="50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700" b="1" dirty="0">
                <a:solidFill>
                  <a:srgbClr val="FF9900"/>
                </a:solidFill>
                <a:latin typeface="+mn-lt"/>
              </a:rPr>
              <a:t>Low-resolution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700" b="1" dirty="0">
                <a:solidFill>
                  <a:srgbClr val="FF9900"/>
                </a:solidFill>
                <a:latin typeface="+mn-lt"/>
              </a:rPr>
              <a:t>image</a:t>
            </a:r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738704D6-C95A-4DC0-AB08-66B34AFE35EE}"/>
              </a:ext>
            </a:extLst>
          </p:cNvPr>
          <p:cNvSpPr txBox="1"/>
          <p:nvPr/>
        </p:nvSpPr>
        <p:spPr>
          <a:xfrm>
            <a:off x="6249825" y="3659875"/>
            <a:ext cx="2444400" cy="50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b="1" dirty="0">
                <a:solidFill>
                  <a:srgbClr val="FF9900"/>
                </a:solidFill>
                <a:latin typeface="+mn-lt"/>
              </a:rPr>
              <a:t>High-resolution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b="1" dirty="0">
                <a:solidFill>
                  <a:srgbClr val="FF9900"/>
                </a:solidFill>
                <a:latin typeface="+mn-lt"/>
              </a:rPr>
              <a:t>image</a:t>
            </a:r>
          </a:p>
        </p:txBody>
      </p:sp>
      <p:pic>
        <p:nvPicPr>
          <p:cNvPr id="8" name="Shape 89">
            <a:extLst>
              <a:ext uri="{FF2B5EF4-FFF2-40B4-BE49-F238E27FC236}">
                <a16:creationId xmlns:a16="http://schemas.microsoft.com/office/drawing/2014/main" id="{348E6418-4581-4523-8E79-B0ABA8DBAD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599" y="1573974"/>
            <a:ext cx="2252840" cy="200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0">
            <a:extLst>
              <a:ext uri="{FF2B5EF4-FFF2-40B4-BE49-F238E27FC236}">
                <a16:creationId xmlns:a16="http://schemas.microsoft.com/office/drawing/2014/main" id="{33B03AC9-81CF-4C7C-9EDE-F7C4D35EE7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824" y="2340612"/>
            <a:ext cx="528710" cy="4702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91">
            <a:extLst>
              <a:ext uri="{FF2B5EF4-FFF2-40B4-BE49-F238E27FC236}">
                <a16:creationId xmlns:a16="http://schemas.microsoft.com/office/drawing/2014/main" id="{1FE1EAAC-703F-42C8-BC24-06D279FA2486}"/>
              </a:ext>
            </a:extLst>
          </p:cNvPr>
          <p:cNvSpPr/>
          <p:nvPr/>
        </p:nvSpPr>
        <p:spPr>
          <a:xfrm>
            <a:off x="2468675" y="1974525"/>
            <a:ext cx="3703500" cy="1202400"/>
          </a:xfrm>
          <a:prstGeom prst="rightArrow">
            <a:avLst>
              <a:gd name="adj1" fmla="val 50000"/>
              <a:gd name="adj2" fmla="val 52989"/>
            </a:avLst>
          </a:prstGeom>
          <a:solidFill>
            <a:srgbClr val="F6B26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92">
            <a:extLst>
              <a:ext uri="{FF2B5EF4-FFF2-40B4-BE49-F238E27FC236}">
                <a16:creationId xmlns:a16="http://schemas.microsoft.com/office/drawing/2014/main" id="{2782E42C-F168-4FDF-A484-2988453FE681}"/>
              </a:ext>
            </a:extLst>
          </p:cNvPr>
          <p:cNvSpPr txBox="1"/>
          <p:nvPr/>
        </p:nvSpPr>
        <p:spPr>
          <a:xfrm>
            <a:off x="2729875" y="2322225"/>
            <a:ext cx="2738100" cy="50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b="1" i="1" dirty="0">
                <a:solidFill>
                  <a:schemeClr val="dk2"/>
                </a:solidFill>
                <a:latin typeface="+mn-lt"/>
              </a:rPr>
              <a:t>Super-Resolution</a:t>
            </a:r>
          </a:p>
        </p:txBody>
      </p:sp>
    </p:spTree>
    <p:extLst>
      <p:ext uri="{BB962C8B-B14F-4D97-AF65-F5344CB8AC3E}">
        <p14:creationId xmlns:p14="http://schemas.microsoft.com/office/powerpoint/2010/main" val="277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Train and Test Method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5156100" y="708450"/>
            <a:ext cx="3676200" cy="3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9250" rtl="0">
              <a:lnSpc>
                <a:spcPct val="100000"/>
              </a:lnSpc>
              <a:spcBef>
                <a:spcPts val="0"/>
              </a:spcBef>
              <a:buClr>
                <a:srgbClr val="FF9900"/>
              </a:buClr>
              <a:buSzPct val="100000"/>
              <a:buAutoNum type="arabicPeriod"/>
            </a:pPr>
            <a:r>
              <a:rPr lang="en" sz="1900" b="1" i="1" dirty="0">
                <a:solidFill>
                  <a:srgbClr val="FF9900"/>
                </a:solidFill>
                <a:latin typeface="+mn-lt"/>
              </a:rPr>
              <a:t>Train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Only one of 3 scale-specific branches is activated at each iteration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A mini-batch consists of single-scale patches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600" b="1" i="1" dirty="0">
              <a:latin typeface="+mn-lt"/>
            </a:endParaRPr>
          </a:p>
          <a:p>
            <a:pPr marL="457200" lvl="0" indent="-349250">
              <a:lnSpc>
                <a:spcPct val="100000"/>
              </a:lnSpc>
              <a:spcBef>
                <a:spcPts val="0"/>
              </a:spcBef>
              <a:buClr>
                <a:srgbClr val="FF9900"/>
              </a:buClr>
              <a:buSzPct val="100000"/>
              <a:buAutoNum type="arabicPeriod" startAt="2"/>
            </a:pPr>
            <a:r>
              <a:rPr lang="en" sz="1900" b="1" i="1" dirty="0">
                <a:solidFill>
                  <a:srgbClr val="FF9900"/>
                </a:solidFill>
                <a:latin typeface="+mn-lt"/>
              </a:rPr>
              <a:t>Test</a:t>
            </a:r>
          </a:p>
          <a:p>
            <a:pPr marL="5143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Select one of the paths </a:t>
            </a:r>
            <a:br>
              <a:rPr lang="en" dirty="0">
                <a:latin typeface="+mn-lt"/>
              </a:rPr>
            </a:br>
            <a:r>
              <a:rPr lang="en" dirty="0">
                <a:solidFill>
                  <a:srgbClr val="FF0000"/>
                </a:solidFill>
                <a:latin typeface="+mn-lt"/>
              </a:rPr>
              <a:t>(</a:t>
            </a:r>
            <a:r>
              <a:rPr lang="en" sz="1400" dirty="0">
                <a:solidFill>
                  <a:srgbClr val="FF0000"/>
                </a:solidFill>
                <a:latin typeface="+mn-lt"/>
              </a:rPr>
              <a:t>①~③</a:t>
            </a:r>
            <a:r>
              <a:rPr lang="en" dirty="0">
                <a:solidFill>
                  <a:srgbClr val="FF0000"/>
                </a:solidFill>
                <a:latin typeface="+mn-lt"/>
              </a:rPr>
              <a:t>) </a:t>
            </a:r>
            <a:r>
              <a:rPr lang="en" dirty="0">
                <a:latin typeface="+mn-lt"/>
              </a:rPr>
              <a:t>according to the desired SR scale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00" y="1657087"/>
            <a:ext cx="4501725" cy="2309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5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+mn-lt"/>
              </a:rPr>
              <a:t>EDSR vs. MDSR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11700" y="964350"/>
            <a:ext cx="8520600" cy="337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b="1" i="1" dirty="0">
                <a:solidFill>
                  <a:srgbClr val="FF9900"/>
                </a:solidFill>
                <a:latin typeface="+mn-lt"/>
              </a:rPr>
              <a:t>Performance:</a:t>
            </a:r>
            <a:r>
              <a:rPr lang="en" dirty="0">
                <a:latin typeface="+mn-lt"/>
              </a:rPr>
              <a:t/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MDSR ≲ </a:t>
            </a:r>
            <a:r>
              <a:rPr lang="en" b="1" dirty="0">
                <a:latin typeface="+mn-lt"/>
              </a:rPr>
              <a:t>EDSR</a:t>
            </a:r>
            <a:endParaRPr b="1" i="1" dirty="0">
              <a:solidFill>
                <a:srgbClr val="FF9900"/>
              </a:solidFill>
              <a:latin typeface="+mn-lt"/>
            </a:endParaRPr>
          </a:p>
          <a:p>
            <a:pPr marL="5143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b="1" i="1" dirty="0">
                <a:solidFill>
                  <a:srgbClr val="FF9900"/>
                </a:solidFill>
                <a:latin typeface="+mn-lt"/>
              </a:rPr>
              <a:t># Parameters:</a:t>
            </a:r>
            <a:r>
              <a:rPr lang="en" dirty="0">
                <a:latin typeface="+mn-lt"/>
              </a:rPr>
              <a:t/>
            </a:r>
            <a:br>
              <a:rPr lang="en" dirty="0">
                <a:latin typeface="+mn-lt"/>
              </a:rPr>
            </a:br>
            <a:r>
              <a:rPr lang="en" b="1" dirty="0">
                <a:latin typeface="+mn-lt"/>
              </a:rPr>
              <a:t>MDSR</a:t>
            </a:r>
            <a:r>
              <a:rPr lang="en" dirty="0">
                <a:latin typeface="+mn-lt"/>
              </a:rPr>
              <a:t> &lt;&lt; EDSR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(Almost ⅕! + MDSR can handle the multiple scales in a single model)</a:t>
            </a:r>
            <a:endParaRPr b="1" i="1" dirty="0">
              <a:solidFill>
                <a:srgbClr val="FF9900"/>
              </a:solidFill>
              <a:latin typeface="+mn-lt"/>
            </a:endParaRPr>
          </a:p>
          <a:p>
            <a:pPr marL="5143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b="1" i="1" dirty="0">
                <a:solidFill>
                  <a:srgbClr val="FF9900"/>
                </a:solidFill>
                <a:latin typeface="+mn-lt"/>
              </a:rPr>
              <a:t>Stability:</a:t>
            </a:r>
            <a:r>
              <a:rPr lang="en" dirty="0">
                <a:latin typeface="+mn-lt"/>
              </a:rPr>
              <a:t/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MDSR &lt;&lt; </a:t>
            </a:r>
            <a:r>
              <a:rPr lang="en" b="1" dirty="0">
                <a:latin typeface="+mn-lt"/>
              </a:rPr>
              <a:t>EDSR</a:t>
            </a:r>
            <a:br>
              <a:rPr lang="en" b="1" dirty="0">
                <a:latin typeface="+mn-lt"/>
              </a:rPr>
            </a:br>
            <a:r>
              <a:rPr lang="en" dirty="0">
                <a:latin typeface="+mn-lt"/>
              </a:rPr>
              <a:t>(We </a:t>
            </a:r>
            <a:r>
              <a:rPr lang="en" b="1" dirty="0">
                <a:solidFill>
                  <a:srgbClr val="FF0000"/>
                </a:solidFill>
                <a:latin typeface="+mn-lt"/>
              </a:rPr>
              <a:t>failed</a:t>
            </a:r>
            <a:r>
              <a:rPr lang="en" dirty="0">
                <a:latin typeface="+mn-lt"/>
              </a:rPr>
              <a:t> to increase #features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 even with residual scaling)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latin typeface="+mn-lt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latin typeface="+mn-lt"/>
            </a:endParaRP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r="23383"/>
          <a:stretch/>
        </p:blipFill>
        <p:spPr>
          <a:xfrm>
            <a:off x="2754647" y="924399"/>
            <a:ext cx="6232776" cy="11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775" y="852062"/>
            <a:ext cx="929325" cy="13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100" y="852062"/>
            <a:ext cx="929325" cy="13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0324" y="2932674"/>
            <a:ext cx="4667100" cy="1993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Shape 257"/>
          <p:cNvGrpSpPr/>
          <p:nvPr/>
        </p:nvGrpSpPr>
        <p:grpSpPr>
          <a:xfrm>
            <a:off x="8005710" y="2897581"/>
            <a:ext cx="981714" cy="2063821"/>
            <a:chOff x="7661325" y="1046875"/>
            <a:chExt cx="1047050" cy="2201175"/>
          </a:xfrm>
        </p:grpSpPr>
        <p:pic>
          <p:nvPicPr>
            <p:cNvPr id="258" name="Shape 2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1325" y="1046875"/>
              <a:ext cx="488850" cy="220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5400" y="1046875"/>
              <a:ext cx="532975" cy="22011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+mn-lt"/>
              </a:rPr>
              <a:t>MDSR Summary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311700" y="860850"/>
            <a:ext cx="8520600" cy="3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Very deep architecture: 80 ResBlocks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Most parameters are shared in main branch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Scale-specific pre-processing modules and up-samplers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Post-upscaling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No Batch-Normalization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L1 loss function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latin typeface="+mn-lt"/>
              </a:rPr>
              <a:t>Geometric self-ensemble (MDSR+)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00" y="2180645"/>
            <a:ext cx="3844150" cy="2769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3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027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Training Details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174" y="860825"/>
            <a:ext cx="6419649" cy="393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3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Quantitative Results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63200"/>
            <a:ext cx="8520601" cy="3152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50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Qualitative Results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850"/>
            <a:ext cx="8839202" cy="3552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+mn-lt"/>
              </a:rPr>
              <a:t>Qualitative Results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850"/>
            <a:ext cx="8839198" cy="3569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Qualitative Results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850"/>
            <a:ext cx="8839197" cy="356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Qualitative Results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850"/>
            <a:ext cx="8839202" cy="3572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Lessons from Recent Studies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600" y="2543425"/>
            <a:ext cx="8520600" cy="210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lnSpc>
                <a:spcPct val="100000"/>
              </a:lnSpc>
              <a:spcBef>
                <a:spcPts val="0"/>
              </a:spcBef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en" b="1" i="1" dirty="0">
                <a:solidFill>
                  <a:srgbClr val="FF9900"/>
                </a:solidFill>
                <a:latin typeface="+mn-lt"/>
              </a:rPr>
              <a:t>Skip connections</a:t>
            </a:r>
          </a:p>
          <a:p>
            <a:pPr marL="914400" lvl="1" indent="-32385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500" dirty="0">
                <a:latin typeface="+mn-lt"/>
              </a:rPr>
              <a:t>Global and local skip connections enable </a:t>
            </a:r>
            <a:r>
              <a:rPr lang="en" sz="1500" b="1" dirty="0">
                <a:latin typeface="+mn-lt"/>
              </a:rPr>
              <a:t>deep architecture &amp; stable training</a:t>
            </a:r>
          </a:p>
          <a:p>
            <a:pPr marL="514350" lvl="0" indent="-285750">
              <a:lnSpc>
                <a:spcPct val="100000"/>
              </a:lnSpc>
              <a:spcBef>
                <a:spcPts val="0"/>
              </a:spcBef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en" b="1" i="1" dirty="0">
                <a:solidFill>
                  <a:srgbClr val="FF9900"/>
                </a:solidFill>
                <a:latin typeface="+mn-lt"/>
              </a:rPr>
              <a:t>Upscaling methods</a:t>
            </a:r>
          </a:p>
          <a:p>
            <a:pPr marL="914400" lvl="1" indent="-32385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500" b="1" u="sng" dirty="0">
                <a:latin typeface="+mn-lt"/>
              </a:rPr>
              <a:t>Post-upscaling</a:t>
            </a:r>
            <a:r>
              <a:rPr lang="en" sz="1500" dirty="0">
                <a:latin typeface="+mn-lt"/>
              </a:rPr>
              <a:t> using sub-pixel convolution is more efficient than </a:t>
            </a:r>
            <a:r>
              <a:rPr lang="en" sz="1500" b="1" u="sng" dirty="0">
                <a:latin typeface="+mn-lt"/>
              </a:rPr>
              <a:t>pre-upscaling</a:t>
            </a:r>
          </a:p>
          <a:p>
            <a:pPr marL="914400" lvl="1" indent="-32385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500" dirty="0">
                <a:latin typeface="+mn-lt"/>
              </a:rPr>
              <a:t>However, they are limited that only </a:t>
            </a:r>
            <a:r>
              <a:rPr lang="en" sz="1500" b="1" dirty="0">
                <a:latin typeface="+mn-lt"/>
              </a:rPr>
              <a:t>single-scale SR is possible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dirty="0">
              <a:latin typeface="+mn-lt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652" y="816625"/>
            <a:ext cx="4346425" cy="12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5728875" y="2056425"/>
            <a:ext cx="1974000" cy="42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b="1">
                <a:latin typeface="+mn-lt"/>
              </a:rPr>
              <a:t>SRResNet (CVPR2017)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1572712" y="2056412"/>
            <a:ext cx="1654200" cy="42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 b="1" dirty="0">
                <a:latin typeface="+mn-lt"/>
              </a:rPr>
              <a:t>VDSR (CVPR2016)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88" y="937200"/>
            <a:ext cx="3686479" cy="111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Qualitative Results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850"/>
            <a:ext cx="8839202" cy="35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Unknown Track (Challenge)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850"/>
            <a:ext cx="8839200" cy="3516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Unknown Track (Challenge)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850"/>
            <a:ext cx="8839203" cy="35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Extreme SR (up to x64)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0" y="1800125"/>
            <a:ext cx="3327858" cy="25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730" y="3046777"/>
            <a:ext cx="1675326" cy="12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879" y="3676845"/>
            <a:ext cx="840112" cy="63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815" y="3988310"/>
            <a:ext cx="427253" cy="32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891" y="4141546"/>
            <a:ext cx="224114" cy="16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829" y="4213219"/>
            <a:ext cx="129111" cy="9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764" y="4259856"/>
            <a:ext cx="67286" cy="50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 flipH="1">
            <a:off x="8175400" y="3329750"/>
            <a:ext cx="205500" cy="81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9" name="Shape 339"/>
          <p:cNvSpPr txBox="1"/>
          <p:nvPr/>
        </p:nvSpPr>
        <p:spPr>
          <a:xfrm>
            <a:off x="7633000" y="2831875"/>
            <a:ext cx="1454400" cy="44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  <a:latin typeface="+mn-lt"/>
              </a:rPr>
              <a:t>1/64 Scale!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406950" y="800550"/>
            <a:ext cx="5403600" cy="81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 dirty="0" smtClean="0">
                <a:latin typeface="+mn-lt"/>
              </a:rPr>
              <a:t>How </a:t>
            </a:r>
            <a:r>
              <a:rPr lang="en" sz="1600" dirty="0">
                <a:latin typeface="+mn-lt"/>
              </a:rPr>
              <a:t>about extreme cases?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+mn-lt"/>
              </a:rPr>
              <a:t>Extreme SR (up to x64)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796900"/>
            <a:ext cx="9100812" cy="4208350"/>
            <a:chOff x="0" y="796900"/>
            <a:chExt cx="9100812" cy="4208350"/>
          </a:xfrm>
        </p:grpSpPr>
        <p:sp>
          <p:nvSpPr>
            <p:cNvPr id="5" name="Shape 362"/>
            <p:cNvSpPr txBox="1"/>
            <p:nvPr/>
          </p:nvSpPr>
          <p:spPr>
            <a:xfrm>
              <a:off x="4813962" y="796900"/>
              <a:ext cx="10065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Bicubic</a:t>
              </a:r>
            </a:p>
          </p:txBody>
        </p:sp>
        <p:sp>
          <p:nvSpPr>
            <p:cNvPr id="6" name="Shape 363"/>
            <p:cNvSpPr txBox="1"/>
            <p:nvPr/>
          </p:nvSpPr>
          <p:spPr>
            <a:xfrm>
              <a:off x="7312657" y="796900"/>
              <a:ext cx="10065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EDSR</a:t>
              </a:r>
            </a:p>
          </p:txBody>
        </p:sp>
        <p:sp>
          <p:nvSpPr>
            <p:cNvPr id="7" name="Shape 363"/>
            <p:cNvSpPr txBox="1"/>
            <p:nvPr/>
          </p:nvSpPr>
          <p:spPr>
            <a:xfrm>
              <a:off x="2280400" y="796900"/>
              <a:ext cx="10065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500" b="1" dirty="0" smtClean="0">
                  <a:solidFill>
                    <a:schemeClr val="dk1"/>
                  </a:solidFill>
                </a:rPr>
                <a:t>NN</a:t>
              </a:r>
              <a:endPara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Shape 356"/>
            <p:cNvPicPr preferRelativeResize="0"/>
            <p:nvPr/>
          </p:nvPicPr>
          <p:blipFill rotWithShape="1">
            <a:blip r:embed="rId3">
              <a:alphaModFix/>
            </a:blip>
            <a:srcRect t="19358" r="80286" b="10354"/>
            <a:stretch/>
          </p:blipFill>
          <p:spPr>
            <a:xfrm>
              <a:off x="0" y="1625150"/>
              <a:ext cx="1347073" cy="29031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그룹 8"/>
            <p:cNvGrpSpPr/>
            <p:nvPr/>
          </p:nvGrpSpPr>
          <p:grpSpPr>
            <a:xfrm>
              <a:off x="1533612" y="1153250"/>
              <a:ext cx="7567200" cy="3852000"/>
              <a:chOff x="1580323" y="1153250"/>
              <a:chExt cx="7461953" cy="3789773"/>
            </a:xfrm>
          </p:grpSpPr>
          <p:pic>
            <p:nvPicPr>
              <p:cNvPr id="10" name="Shape 34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80323" y="1153250"/>
                <a:ext cx="2519274" cy="18968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Shape 34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580323" y="3050126"/>
                <a:ext cx="2523873" cy="18928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Shape 35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096446" y="1153250"/>
                <a:ext cx="2475638" cy="18963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Shape 35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096446" y="3045676"/>
                <a:ext cx="2475638" cy="18954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Shape 35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572084" y="1153250"/>
                <a:ext cx="2470192" cy="18924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Shape 353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569432" y="3045676"/>
                <a:ext cx="2472844" cy="18932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Extreme SR (up to x64)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796900"/>
            <a:ext cx="9065257" cy="4208969"/>
            <a:chOff x="0" y="796900"/>
            <a:chExt cx="9065257" cy="4208969"/>
          </a:xfrm>
        </p:grpSpPr>
        <p:sp>
          <p:nvSpPr>
            <p:cNvPr id="6" name="Shape 362"/>
            <p:cNvSpPr txBox="1"/>
            <p:nvPr/>
          </p:nvSpPr>
          <p:spPr>
            <a:xfrm>
              <a:off x="4813962" y="796900"/>
              <a:ext cx="10065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Bicubic</a:t>
              </a:r>
            </a:p>
          </p:txBody>
        </p:sp>
        <p:sp>
          <p:nvSpPr>
            <p:cNvPr id="7" name="Shape 363"/>
            <p:cNvSpPr txBox="1"/>
            <p:nvPr/>
          </p:nvSpPr>
          <p:spPr>
            <a:xfrm>
              <a:off x="7312657" y="796900"/>
              <a:ext cx="10065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EDSR</a:t>
              </a:r>
            </a:p>
          </p:txBody>
        </p:sp>
        <p:pic>
          <p:nvPicPr>
            <p:cNvPr id="8" name="Shape 364"/>
            <p:cNvPicPr preferRelativeResize="0"/>
            <p:nvPr/>
          </p:nvPicPr>
          <p:blipFill rotWithShape="1">
            <a:blip r:embed="rId3">
              <a:alphaModFix/>
            </a:blip>
            <a:srcRect t="18825" r="79771" b="9535"/>
            <a:stretch/>
          </p:blipFill>
          <p:spPr>
            <a:xfrm>
              <a:off x="0" y="1574418"/>
              <a:ext cx="1383524" cy="29588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그룹 8"/>
            <p:cNvGrpSpPr/>
            <p:nvPr/>
          </p:nvGrpSpPr>
          <p:grpSpPr>
            <a:xfrm>
              <a:off x="1499437" y="1153250"/>
              <a:ext cx="7565820" cy="3852619"/>
              <a:chOff x="1499437" y="1153250"/>
              <a:chExt cx="7565820" cy="3852619"/>
            </a:xfrm>
          </p:grpSpPr>
          <p:pic>
            <p:nvPicPr>
              <p:cNvPr id="11" name="Shape 36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566557" y="1153250"/>
                <a:ext cx="2498700" cy="192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Shape 36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566557" y="3079565"/>
                <a:ext cx="2498700" cy="1926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Shape 36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067862" y="3079565"/>
                <a:ext cx="2498700" cy="1926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Shape 36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067862" y="1153250"/>
                <a:ext cx="2498700" cy="192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Shape 37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499437" y="1153250"/>
                <a:ext cx="2568432" cy="19263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Shape 37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499437" y="3079549"/>
                <a:ext cx="2568427" cy="19263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" name="Shape 363"/>
            <p:cNvSpPr txBox="1"/>
            <p:nvPr/>
          </p:nvSpPr>
          <p:spPr>
            <a:xfrm>
              <a:off x="2280400" y="796900"/>
              <a:ext cx="10065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500" b="1" dirty="0" smtClean="0">
                  <a:solidFill>
                    <a:schemeClr val="dk1"/>
                  </a:solidFill>
                </a:rPr>
                <a:t>NN</a:t>
              </a:r>
              <a:endPara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Conclusion</a:t>
            </a:r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311700" y="1013250"/>
            <a:ext cx="8520600" cy="332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AutoNum type="arabicPeriod"/>
            </a:pPr>
            <a:r>
              <a:rPr lang="en" sz="2200" i="1" dirty="0">
                <a:latin typeface="+mn-lt"/>
              </a:rPr>
              <a:t>State-of-the-art single image super-resolution system using better ResNet structure</a:t>
            </a:r>
          </a:p>
          <a:p>
            <a:pPr marL="457200" lvl="0" indent="-368300" rtl="0">
              <a:spcBef>
                <a:spcPts val="0"/>
              </a:spcBef>
              <a:buSzPct val="100000"/>
              <a:buAutoNum type="arabicPeriod"/>
            </a:pPr>
            <a:endParaRPr lang="en" sz="500" i="1" dirty="0">
              <a:latin typeface="+mn-lt"/>
            </a:endParaRPr>
          </a:p>
          <a:p>
            <a:pPr marL="457200" lvl="0" indent="-368300" rtl="0">
              <a:spcBef>
                <a:spcPts val="0"/>
              </a:spcBef>
              <a:buSzPct val="100000"/>
              <a:buAutoNum type="arabicPeriod"/>
            </a:pPr>
            <a:r>
              <a:rPr lang="en" sz="2200" i="1" dirty="0">
                <a:latin typeface="+mn-lt"/>
              </a:rPr>
              <a:t>Techniques to build &amp; train extremely large model</a:t>
            </a:r>
          </a:p>
          <a:p>
            <a:pPr marL="457200" lvl="0" indent="-368300" rtl="0">
              <a:spcBef>
                <a:spcPts val="0"/>
              </a:spcBef>
              <a:buSzPct val="100000"/>
              <a:buAutoNum type="arabicPeriod"/>
            </a:pPr>
            <a:endParaRPr lang="en" sz="500" i="1" dirty="0">
              <a:latin typeface="+mn-lt"/>
            </a:endParaRPr>
          </a:p>
          <a:p>
            <a:pPr marL="457200" lvl="0" indent="-368300" rtl="0">
              <a:spcBef>
                <a:spcPts val="0"/>
              </a:spcBef>
              <a:buSzPct val="100000"/>
              <a:buAutoNum type="arabicPeriod"/>
            </a:pPr>
            <a:r>
              <a:rPr lang="en" sz="2200" i="1" dirty="0">
                <a:latin typeface="+mn-lt"/>
              </a:rPr>
              <a:t>A single network to deal with multi-scale SR problem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11700" y="1764100"/>
            <a:ext cx="8520600" cy="1278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latin typeface="Edwardian Script ITC" panose="030303020407070D0804" pitchFamily="66" charset="0"/>
                <a:ea typeface="Pinyon Script"/>
                <a:cs typeface="Pinyon Script"/>
                <a:sym typeface="Pinyon Script"/>
              </a:rPr>
              <a:t>Thank you!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64100" y="3005625"/>
            <a:ext cx="8520600" cy="56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u="sng" dirty="0">
                <a:solidFill>
                  <a:schemeClr val="hlink"/>
                </a:solidFill>
                <a:latin typeface="+mn-lt"/>
                <a:hlinkClick r:id="rId3"/>
              </a:rPr>
              <a:t>http://cv.snu.ac.kr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eds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75" y="1730125"/>
            <a:ext cx="4048400" cy="265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Shape 108"/>
          <p:cNvCxnSpPr/>
          <p:nvPr/>
        </p:nvCxnSpPr>
        <p:spPr>
          <a:xfrm flipH="1">
            <a:off x="3946650" y="0"/>
            <a:ext cx="1250700" cy="51435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9" name="Shape 109"/>
          <p:cNvSpPr txBox="1">
            <a:spLocks noGrp="1"/>
          </p:cNvSpPr>
          <p:nvPr>
            <p:ph type="body" idx="4294967295"/>
          </p:nvPr>
        </p:nvSpPr>
        <p:spPr>
          <a:xfrm>
            <a:off x="525625" y="473300"/>
            <a:ext cx="2745000" cy="61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 b="1" dirty="0">
                <a:latin typeface="+mn-lt"/>
              </a:rPr>
              <a:t>EDSR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b="1" dirty="0">
              <a:latin typeface="+mn-lt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500" b="1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500" b="1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500" b="1" dirty="0">
              <a:latin typeface="+mn-l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500" b="1" dirty="0">
              <a:latin typeface="+mn-lt"/>
            </a:endParaRPr>
          </a:p>
        </p:txBody>
      </p:sp>
      <p:pic>
        <p:nvPicPr>
          <p:cNvPr id="110" name="Shape 110" descr="mds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100" y="1730125"/>
            <a:ext cx="4285900" cy="227740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body" idx="4294967295"/>
          </p:nvPr>
        </p:nvSpPr>
        <p:spPr>
          <a:xfrm>
            <a:off x="5401300" y="473300"/>
            <a:ext cx="2745000" cy="61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 b="1" dirty="0">
                <a:latin typeface="+mn-lt"/>
              </a:rPr>
              <a:t>MDSR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 descr="eds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75" y="1730125"/>
            <a:ext cx="4048400" cy="265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Shape 117"/>
          <p:cNvCxnSpPr/>
          <p:nvPr/>
        </p:nvCxnSpPr>
        <p:spPr>
          <a:xfrm flipH="1">
            <a:off x="3946650" y="0"/>
            <a:ext cx="1250700" cy="51435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body" idx="4294967295"/>
          </p:nvPr>
        </p:nvSpPr>
        <p:spPr>
          <a:xfrm>
            <a:off x="5233125" y="1244925"/>
            <a:ext cx="3496200" cy="23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900" b="1" dirty="0">
                <a:latin typeface="+mn-lt"/>
              </a:rPr>
              <a:t>4 Techniques for Better SR</a:t>
            </a: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700" dirty="0">
                <a:latin typeface="+mn-lt"/>
              </a:rPr>
              <a:t>Need Batch-Normalization?</a:t>
            </a: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700" dirty="0">
                <a:latin typeface="+mn-lt"/>
              </a:rPr>
              <a:t>Increasing model size</a:t>
            </a: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700" dirty="0">
                <a:latin typeface="+mn-lt"/>
              </a:rPr>
              <a:t>Better loss function</a:t>
            </a: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700" dirty="0">
                <a:latin typeface="+mn-lt"/>
              </a:rPr>
              <a:t>Geometric self-ensemble</a:t>
            </a:r>
          </a:p>
        </p:txBody>
      </p:sp>
      <p:sp>
        <p:nvSpPr>
          <p:cNvPr id="6" name="Shape 109">
            <a:extLst>
              <a:ext uri="{FF2B5EF4-FFF2-40B4-BE49-F238E27FC236}">
                <a16:creationId xmlns:a16="http://schemas.microsoft.com/office/drawing/2014/main" id="{6F9194FF-A820-46D1-A362-D58863A1CF5B}"/>
              </a:ext>
            </a:extLst>
          </p:cNvPr>
          <p:cNvSpPr txBox="1">
            <a:spLocks/>
          </p:cNvSpPr>
          <p:nvPr/>
        </p:nvSpPr>
        <p:spPr>
          <a:xfrm>
            <a:off x="525625" y="473300"/>
            <a:ext cx="27450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700" b="1" dirty="0">
                <a:latin typeface="+mn-lt"/>
              </a:rPr>
              <a:t>EDSR</a:t>
            </a:r>
          </a:p>
          <a:p>
            <a:pPr>
              <a:lnSpc>
                <a:spcPct val="100000"/>
              </a:lnSpc>
            </a:pPr>
            <a:endParaRPr lang="en-US" b="1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500" b="1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500" b="1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500" b="1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500" b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Need Batch-Normalization?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708450"/>
            <a:ext cx="8520600" cy="77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900" dirty="0">
                <a:latin typeface="+mn-lt"/>
              </a:rPr>
              <a:t>Empirical tests show that </a:t>
            </a:r>
            <a:r>
              <a:rPr lang="en" sz="1900" dirty="0">
                <a:solidFill>
                  <a:srgbClr val="FF9900"/>
                </a:solidFill>
                <a:latin typeface="+mn-lt"/>
              </a:rPr>
              <a:t>removing Batch-Normalization</a:t>
            </a:r>
            <a:r>
              <a:rPr lang="en" sz="1900" dirty="0">
                <a:latin typeface="+mn-lt"/>
              </a:rPr>
              <a:t> improves the performance!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024" y="1408350"/>
            <a:ext cx="6854526" cy="32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Need Batch-Normalization?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089450"/>
            <a:ext cx="4104600" cy="304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Unlike classification problem, </a:t>
            </a:r>
            <a:r>
              <a:rPr lang="en" b="1" dirty="0">
                <a:solidFill>
                  <a:srgbClr val="FF9900"/>
                </a:solidFill>
                <a:latin typeface="+mn-lt"/>
              </a:rPr>
              <a:t>input and output have similar distributions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>
              <a:latin typeface="+mn-lt"/>
            </a:endParaRP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In SR, normalizing intermediate features may not be desirable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>
              <a:latin typeface="+mn-lt"/>
            </a:endParaRP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>
                <a:latin typeface="+mn-lt"/>
              </a:rPr>
              <a:t>Also, can </a:t>
            </a:r>
            <a:r>
              <a:rPr lang="en" b="1" dirty="0">
                <a:solidFill>
                  <a:srgbClr val="FF9900"/>
                </a:solidFill>
                <a:latin typeface="+mn-lt"/>
              </a:rPr>
              <a:t>save</a:t>
            </a:r>
            <a:r>
              <a:rPr lang="en" dirty="0">
                <a:latin typeface="+mn-lt"/>
              </a:rPr>
              <a:t> </a:t>
            </a:r>
            <a:r>
              <a:rPr lang="en" b="1" dirty="0">
                <a:solidFill>
                  <a:srgbClr val="FF9900"/>
                </a:solidFill>
                <a:latin typeface="+mn-lt"/>
              </a:rPr>
              <a:t>~40% of memory</a:t>
            </a:r>
            <a:r>
              <a:rPr lang="en" dirty="0">
                <a:latin typeface="+mn-lt"/>
              </a:rPr>
              <a:t> → Can enlarge the model size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224" y="945265"/>
            <a:ext cx="4644599" cy="346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+mn-lt"/>
              </a:rPr>
              <a:t>Increasing Model Size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599" y="1480660"/>
            <a:ext cx="5513300" cy="3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311700" y="959850"/>
            <a:ext cx="3318900" cy="36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sz="1800" dirty="0">
              <a:solidFill>
                <a:schemeClr val="dk2"/>
              </a:solidFill>
              <a:latin typeface="+mn-lt"/>
            </a:endParaRPr>
          </a:p>
          <a:p>
            <a:pPr marL="285750" lvl="0" indent="-28575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sz="1800" dirty="0">
              <a:solidFill>
                <a:schemeClr val="dk2"/>
              </a:solidFill>
              <a:latin typeface="+mn-l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800" dirty="0">
                <a:solidFill>
                  <a:schemeClr val="dk2"/>
                </a:solidFill>
                <a:latin typeface="+mn-lt"/>
              </a:rPr>
              <a:t>Empirical test show that </a:t>
            </a:r>
            <a:r>
              <a:rPr lang="en" sz="1800" b="1" dirty="0">
                <a:solidFill>
                  <a:schemeClr val="dk2"/>
                </a:solidFill>
                <a:latin typeface="+mn-lt"/>
              </a:rPr>
              <a:t>increasing </a:t>
            </a:r>
            <a:r>
              <a:rPr lang="en" sz="1800" b="1" i="1" dirty="0">
                <a:solidFill>
                  <a:srgbClr val="FF9900"/>
                </a:solidFill>
                <a:latin typeface="+mn-lt"/>
              </a:rPr>
              <a:t>#features </a:t>
            </a:r>
            <a:r>
              <a:rPr lang="en" sz="1800" dirty="0">
                <a:solidFill>
                  <a:schemeClr val="dk2"/>
                </a:solidFill>
                <a:latin typeface="+mn-lt"/>
              </a:rPr>
              <a:t>is better than increasing depth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sz="1800" dirty="0">
              <a:solidFill>
                <a:schemeClr val="dk2"/>
              </a:solidFill>
              <a:latin typeface="+mn-l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800" dirty="0">
                <a:solidFill>
                  <a:schemeClr val="dk2"/>
                </a:solidFill>
                <a:latin typeface="+mn-lt"/>
              </a:rPr>
              <a:t>Instability occurs when #features increased up to 256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298825" y="959850"/>
            <a:ext cx="8457300" cy="5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i="1">
                <a:solidFill>
                  <a:schemeClr val="dk2"/>
                </a:solidFill>
                <a:latin typeface="+mn-lt"/>
              </a:rPr>
              <a:t>Given a limited memory, which design is better?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135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dirty="0">
                <a:latin typeface="+mn-lt"/>
              </a:rPr>
              <a:t>Increasing Model Size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+mn-lt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860850"/>
            <a:ext cx="8520600" cy="3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925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900" b="1" dirty="0">
                <a:latin typeface="+mn-lt"/>
              </a:rPr>
              <a:t>Residual Scaling Layer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800" dirty="0">
                <a:latin typeface="+mn-lt"/>
              </a:rPr>
              <a:t>Increasing #features (up to 256) results </a:t>
            </a:r>
            <a:r>
              <a:rPr lang="en" sz="1800" dirty="0">
                <a:solidFill>
                  <a:srgbClr val="FF9900"/>
                </a:solidFill>
                <a:latin typeface="+mn-lt"/>
              </a:rPr>
              <a:t>instability</a:t>
            </a:r>
            <a:r>
              <a:rPr lang="en" sz="1800" dirty="0">
                <a:latin typeface="+mn-lt"/>
              </a:rPr>
              <a:t> during training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1800" dirty="0">
                <a:latin typeface="+mn-lt"/>
              </a:rPr>
              <a:t>Constant scaling layers after each residual path prevents such instability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25" y="2598300"/>
            <a:ext cx="7429350" cy="138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857325" y="4386900"/>
            <a:ext cx="8088300" cy="3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+mn-lt"/>
              </a:rPr>
              <a:t>Proposed in (Szegedy 2016), “</a:t>
            </a:r>
            <a:r>
              <a:rPr lang="en" sz="1200" i="1">
                <a:solidFill>
                  <a:srgbClr val="666666"/>
                </a:solidFill>
                <a:latin typeface="+mn-lt"/>
              </a:rPr>
              <a:t>Inception-v4, Inception-ResNet and the Impact of Residual Connections on Learning</a:t>
            </a:r>
            <a:r>
              <a:rPr lang="en" sz="1200">
                <a:solidFill>
                  <a:srgbClr val="666666"/>
                </a:solidFill>
                <a:latin typeface="+mn-lt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2">
      <a:majorFont>
        <a:latin typeface="Segoe UI Semibold"/>
        <a:ea typeface="Segoe UI Semibold"/>
        <a:cs typeface=""/>
      </a:majorFont>
      <a:minorFont>
        <a:latin typeface="Segoe UI Semibold"/>
        <a:ea typeface="Segoe UI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2451</Words>
  <Application>Microsoft Office PowerPoint</Application>
  <PresentationFormat>화면 슬라이드 쇼(16:9)</PresentationFormat>
  <Paragraphs>324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Segoe UI Semibold</vt:lpstr>
      <vt:lpstr>Edwardian Script ITC</vt:lpstr>
      <vt:lpstr>Cambria</vt:lpstr>
      <vt:lpstr>Wingdings</vt:lpstr>
      <vt:lpstr>Tahoma</vt:lpstr>
      <vt:lpstr>Lucida Calligraphy</vt:lpstr>
      <vt:lpstr>Pinyon Script</vt:lpstr>
      <vt:lpstr>Arial</vt:lpstr>
      <vt:lpstr>simple-light-2</vt:lpstr>
      <vt:lpstr>PowerPoint 프레젠테이션</vt:lpstr>
      <vt:lpstr>SISR (Single Image Super Resolution)</vt:lpstr>
      <vt:lpstr>Lessons from Recent Studies</vt:lpstr>
      <vt:lpstr>PowerPoint 프레젠테이션</vt:lpstr>
      <vt:lpstr>PowerPoint 프레젠테이션</vt:lpstr>
      <vt:lpstr>Need Batch-Normalization?</vt:lpstr>
      <vt:lpstr>Need Batch-Normalization?</vt:lpstr>
      <vt:lpstr>Increasing Model Size</vt:lpstr>
      <vt:lpstr>Increasing Model Size </vt:lpstr>
      <vt:lpstr>Loss Function: L1 vs L2</vt:lpstr>
      <vt:lpstr>Geometric Self-Ensemble</vt:lpstr>
      <vt:lpstr>Geometric Self-Ensemble</vt:lpstr>
      <vt:lpstr>EDSR Summary</vt:lpstr>
      <vt:lpstr>PowerPoint 프레젠테이션</vt:lpstr>
      <vt:lpstr>PowerPoint 프레젠테이션</vt:lpstr>
      <vt:lpstr>Motivation</vt:lpstr>
      <vt:lpstr>Motivation</vt:lpstr>
      <vt:lpstr>Motivation</vt:lpstr>
      <vt:lpstr>Designing MDSR</vt:lpstr>
      <vt:lpstr>Train and Test Method</vt:lpstr>
      <vt:lpstr>EDSR vs. MDSR</vt:lpstr>
      <vt:lpstr>MDSR Summary</vt:lpstr>
      <vt:lpstr>Results</vt:lpstr>
      <vt:lpstr>Training Details</vt:lpstr>
      <vt:lpstr>Quantitative Results</vt:lpstr>
      <vt:lpstr>Qualitative Results</vt:lpstr>
      <vt:lpstr>Qualitative Results</vt:lpstr>
      <vt:lpstr>Qualitative Results</vt:lpstr>
      <vt:lpstr>Qualitative Results</vt:lpstr>
      <vt:lpstr>Qualitative Results</vt:lpstr>
      <vt:lpstr>Unknown Track (Challenge)</vt:lpstr>
      <vt:lpstr>Unknown Track (Challenge)</vt:lpstr>
      <vt:lpstr>Extreme SR (up to x64)</vt:lpstr>
      <vt:lpstr>Extreme SR (up to x64)</vt:lpstr>
      <vt:lpstr>Extreme SR (up to x64)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TODO</dc:title>
  <dc:creator>Bee Lim</dc:creator>
  <cp:lastModifiedBy>Bee Lim</cp:lastModifiedBy>
  <cp:revision>10</cp:revision>
  <dcterms:modified xsi:type="dcterms:W3CDTF">2017-08-31T04:57:06Z</dcterms:modified>
</cp:coreProperties>
</file>